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94" r:id="rId3"/>
    <p:sldId id="324" r:id="rId4"/>
    <p:sldId id="274" r:id="rId5"/>
    <p:sldId id="325" r:id="rId6"/>
    <p:sldId id="323" r:id="rId7"/>
    <p:sldId id="319" r:id="rId8"/>
    <p:sldId id="311"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660"/>
  </p:normalViewPr>
  <p:slideViewPr>
    <p:cSldViewPr>
      <p:cViewPr varScale="1">
        <p:scale>
          <a:sx n="113" d="100"/>
          <a:sy n="113" d="100"/>
        </p:scale>
        <p:origin x="1536" y="1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E1750E75-8E55-4383-ABB1-09299410321C}" type="datetimeFigureOut">
              <a:rPr lang="en-US" smtClean="0"/>
              <a:pPr/>
              <a:t>3/27/2025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98DD389A-5E8A-4214-B862-E5F3FEF600EB}" type="slidenum">
              <a:rPr lang="en-US" smtClean="0"/>
              <a:pPr/>
              <a:t>‹#›</a:t>
            </a:fld>
            <a:endParaRPr lang="en-US" dirty="0"/>
          </a:p>
        </p:txBody>
      </p:sp>
    </p:spTree>
    <p:extLst>
      <p:ext uri="{BB962C8B-B14F-4D97-AF65-F5344CB8AC3E}">
        <p14:creationId xmlns:p14="http://schemas.microsoft.com/office/powerpoint/2010/main" val="2740927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DD389A-5E8A-4214-B862-E5F3FEF600EB}" type="slidenum">
              <a:rPr lang="en-US" smtClean="0"/>
              <a:pPr/>
              <a:t>1</a:t>
            </a:fld>
            <a:endParaRPr lang="en-US"/>
          </a:p>
        </p:txBody>
      </p:sp>
    </p:spTree>
    <p:extLst>
      <p:ext uri="{BB962C8B-B14F-4D97-AF65-F5344CB8AC3E}">
        <p14:creationId xmlns:p14="http://schemas.microsoft.com/office/powerpoint/2010/main" val="616426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DD389A-5E8A-4214-B862-E5F3FEF600EB}" type="slidenum">
              <a:rPr lang="en-US" smtClean="0"/>
              <a:pPr/>
              <a:t>3</a:t>
            </a:fld>
            <a:endParaRPr lang="en-US"/>
          </a:p>
        </p:txBody>
      </p:sp>
    </p:spTree>
    <p:extLst>
      <p:ext uri="{BB962C8B-B14F-4D97-AF65-F5344CB8AC3E}">
        <p14:creationId xmlns:p14="http://schemas.microsoft.com/office/powerpoint/2010/main" val="865645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914638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1540311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1328791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117446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3608616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2684316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859277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626744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1004592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1253680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460AE-12D9-44F6-BADA-F29E1DB44F50}" type="datetimeFigureOut">
              <a:rPr lang="en-US" smtClean="0"/>
              <a:pPr/>
              <a:t>3/27/2025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38F6D6-43A5-4417-AA80-64CB5B31741A}" type="slidenum">
              <a:rPr lang="en-US" smtClean="0"/>
              <a:pPr/>
              <a:t>‹#›</a:t>
            </a:fld>
            <a:endParaRPr lang="en-US" dirty="0"/>
          </a:p>
        </p:txBody>
      </p:sp>
    </p:spTree>
    <p:extLst>
      <p:ext uri="{BB962C8B-B14F-4D97-AF65-F5344CB8AC3E}">
        <p14:creationId xmlns:p14="http://schemas.microsoft.com/office/powerpoint/2010/main" val="4126310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460AE-12D9-44F6-BADA-F29E1DB44F50}" type="datetimeFigureOut">
              <a:rPr lang="en-US" smtClean="0"/>
              <a:pPr/>
              <a:t>3/27/2025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38F6D6-43A5-4417-AA80-64CB5B31741A}" type="slidenum">
              <a:rPr lang="en-US" smtClean="0"/>
              <a:pPr/>
              <a:t>‹#›</a:t>
            </a:fld>
            <a:endParaRPr lang="en-US" dirty="0"/>
          </a:p>
        </p:txBody>
      </p:sp>
      <p:pic>
        <p:nvPicPr>
          <p:cNvPr id="7"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l="1785"/>
          <a:stretch>
            <a:fillRect/>
          </a:stretch>
        </p:blipFill>
        <p:spPr bwMode="auto">
          <a:xfrm>
            <a:off x="0" y="0"/>
            <a:ext cx="9144000" cy="150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31141" y="787401"/>
            <a:ext cx="2306997" cy="66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91850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mailto:max.cadenasso@equest.c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76400"/>
            <a:ext cx="8305800" cy="4343400"/>
          </a:xfrm>
        </p:spPr>
        <p:txBody>
          <a:bodyPr>
            <a:normAutofit/>
          </a:bodyPr>
          <a:lstStyle/>
          <a:p>
            <a:r>
              <a:rPr lang="en-US" sz="2800" b="1" dirty="0" err="1"/>
              <a:t>eQuest’s</a:t>
            </a:r>
            <a:r>
              <a:rPr lang="en-US" sz="2800" b="1" dirty="0"/>
              <a:t> OFCCP Compliance &amp; Diversity Solutions </a:t>
            </a:r>
            <a:br>
              <a:rPr lang="en-US" sz="3600" dirty="0"/>
            </a:br>
            <a:br>
              <a:rPr lang="en-US" sz="3600" dirty="0"/>
            </a:br>
            <a:r>
              <a:rPr lang="en-US" b="1" i="1" dirty="0">
                <a:solidFill>
                  <a:schemeClr val="accent1">
                    <a:lumMod val="75000"/>
                  </a:schemeClr>
                </a:solidFill>
              </a:rPr>
              <a:t>Audit Protection</a:t>
            </a:r>
            <a:br>
              <a:rPr lang="en-US" b="1" dirty="0">
                <a:solidFill>
                  <a:schemeClr val="bg1">
                    <a:lumMod val="65000"/>
                  </a:schemeClr>
                </a:solidFill>
              </a:rPr>
            </a:br>
            <a:endParaRPr lang="en-US" b="1" dirty="0">
              <a:solidFill>
                <a:schemeClr val="bg1">
                  <a:lumMod val="65000"/>
                </a:schemeClr>
              </a:solidFill>
            </a:endParaRPr>
          </a:p>
        </p:txBody>
      </p:sp>
    </p:spTree>
    <p:extLst>
      <p:ext uri="{BB962C8B-B14F-4D97-AF65-F5344CB8AC3E}">
        <p14:creationId xmlns:p14="http://schemas.microsoft.com/office/powerpoint/2010/main" val="1264369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838200" y="1828800"/>
            <a:ext cx="7086600" cy="3385542"/>
          </a:xfrm>
          <a:prstGeom prst="rect">
            <a:avLst/>
          </a:prstGeom>
        </p:spPr>
        <p:txBody>
          <a:bodyPr wrap="square">
            <a:spAutoFit/>
          </a:bodyPr>
          <a:lstStyle/>
          <a:p>
            <a:r>
              <a:rPr lang="en-US" sz="3600" b="1" dirty="0" err="1">
                <a:solidFill>
                  <a:schemeClr val="accent1">
                    <a:lumMod val="75000"/>
                  </a:schemeClr>
                </a:solidFill>
              </a:rPr>
              <a:t>eQuest</a:t>
            </a:r>
            <a:r>
              <a:rPr lang="en-US" sz="3600" b="1" dirty="0">
                <a:solidFill>
                  <a:schemeClr val="accent1">
                    <a:lumMod val="75000"/>
                  </a:schemeClr>
                </a:solidFill>
              </a:rPr>
              <a:t> Compliance Overview:</a:t>
            </a:r>
          </a:p>
          <a:p>
            <a:endParaRPr lang="en-US" dirty="0"/>
          </a:p>
          <a:p>
            <a:pPr marL="457200" indent="-457200">
              <a:buFont typeface="Arial" panose="020B0604020202020204" pitchFamily="34" charset="0"/>
              <a:buChar char="•"/>
            </a:pPr>
            <a:r>
              <a:rPr lang="en-US" sz="2800" dirty="0"/>
              <a:t>OFCCP Regulations</a:t>
            </a:r>
          </a:p>
          <a:p>
            <a:pPr marL="457200" indent="-457200">
              <a:buFont typeface="Arial" panose="020B0604020202020204" pitchFamily="34" charset="0"/>
              <a:buChar char="•"/>
            </a:pPr>
            <a:r>
              <a:rPr lang="en-US" sz="2800" dirty="0"/>
              <a:t>eQuest Posting Interface</a:t>
            </a:r>
          </a:p>
          <a:p>
            <a:pPr marL="457200" indent="-457200">
              <a:buFont typeface="Arial" panose="020B0604020202020204" pitchFamily="34" charset="0"/>
              <a:buChar char="•"/>
            </a:pPr>
            <a:r>
              <a:rPr lang="en-US" sz="2800" dirty="0"/>
              <a:t>Posting Process</a:t>
            </a:r>
          </a:p>
          <a:p>
            <a:pPr marL="457200" indent="-457200">
              <a:buFont typeface="Arial" panose="020B0604020202020204" pitchFamily="34" charset="0"/>
              <a:buChar char="•"/>
            </a:pPr>
            <a:r>
              <a:rPr lang="en-US" sz="2800" dirty="0"/>
              <a:t>Audit Support &amp; Reporting</a:t>
            </a:r>
          </a:p>
          <a:p>
            <a:endParaRPr lang="en-US" sz="2800" dirty="0"/>
          </a:p>
          <a:p>
            <a:endParaRPr lang="en-US" sz="2000" dirty="0"/>
          </a:p>
        </p:txBody>
      </p:sp>
    </p:spTree>
    <p:extLst>
      <p:ext uri="{BB962C8B-B14F-4D97-AF65-F5344CB8AC3E}">
        <p14:creationId xmlns:p14="http://schemas.microsoft.com/office/powerpoint/2010/main" val="3851414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68711"/>
            <a:ext cx="8534400" cy="4038600"/>
          </a:xfrm>
        </p:spPr>
        <p:txBody>
          <a:bodyPr>
            <a:noAutofit/>
          </a:bodyPr>
          <a:lstStyle/>
          <a:p>
            <a:r>
              <a:rPr lang="en-US" sz="2000" b="1" strike="sngStrike" dirty="0">
                <a:solidFill>
                  <a:schemeClr val="accent1">
                    <a:lumMod val="75000"/>
                  </a:schemeClr>
                </a:solidFill>
              </a:rPr>
              <a:t>Executive Order 11246, as amended </a:t>
            </a:r>
            <a:r>
              <a:rPr lang="en-US" sz="2000" b="1" i="1" strike="sngStrike" dirty="0">
                <a:solidFill>
                  <a:schemeClr val="accent1">
                    <a:lumMod val="75000"/>
                  </a:schemeClr>
                </a:solidFill>
              </a:rPr>
              <a:t>41 Code of Federal Regulations, Part 60 </a:t>
            </a:r>
          </a:p>
          <a:p>
            <a:pPr lvl="1"/>
            <a:r>
              <a:rPr lang="en-US" sz="1600" strike="sngStrike" dirty="0"/>
              <a:t>Prohibits discrimination in hiring or employment decisions on the basis of race, color, gender, religion, and national origin.</a:t>
            </a:r>
          </a:p>
          <a:p>
            <a:pPr lvl="1"/>
            <a:r>
              <a:rPr lang="en-US" sz="1600" strike="sngStrike" dirty="0"/>
              <a:t>Requires Good Faith Effort to ensure equal employment opportunity.</a:t>
            </a:r>
          </a:p>
          <a:p>
            <a:pPr lvl="1"/>
            <a:endParaRPr lang="en-US" sz="1600" strike="sngStrike" dirty="0"/>
          </a:p>
          <a:p>
            <a:r>
              <a:rPr lang="en-US" sz="2000" b="1" dirty="0">
                <a:solidFill>
                  <a:schemeClr val="accent1">
                    <a:lumMod val="75000"/>
                  </a:schemeClr>
                </a:solidFill>
              </a:rPr>
              <a:t>Section 503 of the Rehabilitation Act of 1973, as amended </a:t>
            </a:r>
            <a:r>
              <a:rPr lang="en-US" sz="2000" b="1" i="1" dirty="0">
                <a:solidFill>
                  <a:schemeClr val="accent1">
                    <a:lumMod val="75000"/>
                  </a:schemeClr>
                </a:solidFill>
              </a:rPr>
              <a:t>41 Code of Federal Regulations, Part 60, 60-741</a:t>
            </a:r>
          </a:p>
          <a:p>
            <a:pPr lvl="1"/>
            <a:r>
              <a:rPr lang="en-US" sz="1600" dirty="0">
                <a:solidFill>
                  <a:prstClr val="black"/>
                </a:solidFill>
              </a:rPr>
              <a:t>Prohibits discrimination and requires equal employment opportunity in all personnel practices for qualified individuals with disabilities.</a:t>
            </a:r>
          </a:p>
          <a:p>
            <a:pPr lvl="1"/>
            <a:endParaRPr lang="en-US" sz="1600" dirty="0">
              <a:solidFill>
                <a:prstClr val="black"/>
              </a:solidFill>
            </a:endParaRPr>
          </a:p>
          <a:p>
            <a:r>
              <a:rPr lang="en-US" sz="2000" b="1" dirty="0">
                <a:solidFill>
                  <a:schemeClr val="accent1">
                    <a:lumMod val="75000"/>
                  </a:schemeClr>
                </a:solidFill>
              </a:rPr>
              <a:t>The Vietnam Era Veterans Readjustment Assistance Act of 1974, as amended (VEVRAA) </a:t>
            </a:r>
            <a:r>
              <a:rPr lang="en-US" sz="2000" b="1" i="1" dirty="0">
                <a:solidFill>
                  <a:schemeClr val="accent1">
                    <a:lumMod val="75000"/>
                  </a:schemeClr>
                </a:solidFill>
              </a:rPr>
              <a:t>41 Code of Federal Regulations, Part 60 60-250 and 300</a:t>
            </a:r>
          </a:p>
          <a:p>
            <a:pPr lvl="1"/>
            <a:r>
              <a:rPr lang="en-US" sz="1600" dirty="0">
                <a:solidFill>
                  <a:prstClr val="black"/>
                </a:solidFill>
              </a:rPr>
              <a:t>Prohibits discrimination and requires equal employment opportunity in all personnel practices for special disabled veterans, Vietnam Era veterans, and other protected veterans.</a:t>
            </a:r>
          </a:p>
          <a:p>
            <a:pPr lvl="1"/>
            <a:r>
              <a:rPr lang="en-US" sz="1600" dirty="0">
                <a:solidFill>
                  <a:prstClr val="black"/>
                </a:solidFill>
              </a:rPr>
              <a:t>Requires that jobs be listed at the local American Job Center (known also as the employment service delivery system) where the openings occur. </a:t>
            </a:r>
          </a:p>
        </p:txBody>
      </p:sp>
      <p:sp>
        <p:nvSpPr>
          <p:cNvPr id="5" name="Title 4"/>
          <p:cNvSpPr>
            <a:spLocks noGrp="1"/>
          </p:cNvSpPr>
          <p:nvPr>
            <p:ph type="title"/>
          </p:nvPr>
        </p:nvSpPr>
        <p:spPr>
          <a:xfrm>
            <a:off x="1371600" y="533400"/>
            <a:ext cx="6096000" cy="715962"/>
          </a:xfrm>
        </p:spPr>
        <p:txBody>
          <a:bodyPr>
            <a:normAutofit fontScale="90000"/>
          </a:bodyPr>
          <a:lstStyle/>
          <a:p>
            <a:pPr>
              <a:defRPr/>
            </a:pPr>
            <a:r>
              <a:rPr lang="en-US" b="1" dirty="0">
                <a:solidFill>
                  <a:prstClr val="black"/>
                </a:solidFill>
              </a:rPr>
              <a:t>OFCCP Regulations</a:t>
            </a:r>
          </a:p>
        </p:txBody>
      </p:sp>
      <p:sp>
        <p:nvSpPr>
          <p:cNvPr id="4" name="Rectangle 3"/>
          <p:cNvSpPr/>
          <p:nvPr/>
        </p:nvSpPr>
        <p:spPr>
          <a:xfrm>
            <a:off x="6781800" y="762000"/>
            <a:ext cx="23622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ction Button: Help 5">
            <a:hlinkClick r:id="" action="ppaction://noaction" highlightClick="1"/>
            <a:extLst>
              <a:ext uri="{FF2B5EF4-FFF2-40B4-BE49-F238E27FC236}">
                <a16:creationId xmlns:a16="http://schemas.microsoft.com/office/drawing/2014/main" id="{80058DD4-CE5F-39CB-47F7-80319AD54F34}"/>
              </a:ext>
            </a:extLst>
          </p:cNvPr>
          <p:cNvSpPr/>
          <p:nvPr/>
        </p:nvSpPr>
        <p:spPr>
          <a:xfrm>
            <a:off x="1600200" y="1447799"/>
            <a:ext cx="1752600" cy="1102011"/>
          </a:xfrm>
          <a:prstGeom prst="actionButtonHelp">
            <a:avLst/>
          </a:prstGeom>
          <a:solidFill>
            <a:srgbClr val="C00000">
              <a:alpha val="69804"/>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ction Button: Help 6">
            <a:hlinkClick r:id="" action="ppaction://noaction" highlightClick="1"/>
            <a:extLst>
              <a:ext uri="{FF2B5EF4-FFF2-40B4-BE49-F238E27FC236}">
                <a16:creationId xmlns:a16="http://schemas.microsoft.com/office/drawing/2014/main" id="{E93460E5-5545-E376-F8FD-DFCE7313D115}"/>
              </a:ext>
            </a:extLst>
          </p:cNvPr>
          <p:cNvSpPr/>
          <p:nvPr/>
        </p:nvSpPr>
        <p:spPr>
          <a:xfrm>
            <a:off x="3940542" y="1447798"/>
            <a:ext cx="1850659" cy="1102011"/>
          </a:xfrm>
          <a:prstGeom prst="actionButtonHelp">
            <a:avLst/>
          </a:prstGeom>
          <a:solidFill>
            <a:srgbClr val="C00000">
              <a:alpha val="69804"/>
            </a:srgb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Action Button: Help 7">
            <a:hlinkClick r:id="" action="ppaction://noaction" highlightClick="1"/>
            <a:extLst>
              <a:ext uri="{FF2B5EF4-FFF2-40B4-BE49-F238E27FC236}">
                <a16:creationId xmlns:a16="http://schemas.microsoft.com/office/drawing/2014/main" id="{C98BF034-436F-5F2D-E801-65A7FB3170CF}"/>
              </a:ext>
            </a:extLst>
          </p:cNvPr>
          <p:cNvSpPr/>
          <p:nvPr/>
        </p:nvSpPr>
        <p:spPr>
          <a:xfrm>
            <a:off x="6210300" y="1477962"/>
            <a:ext cx="1752600" cy="1071849"/>
          </a:xfrm>
          <a:prstGeom prst="actionButtonHelp">
            <a:avLst/>
          </a:prstGeom>
          <a:solidFill>
            <a:srgbClr val="C00000">
              <a:alpha val="69804"/>
            </a:srgb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744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50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100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60231" y="0"/>
            <a:ext cx="8229600" cy="914400"/>
          </a:xfrm>
        </p:spPr>
        <p:txBody>
          <a:bodyPr>
            <a:normAutofit/>
          </a:bodyPr>
          <a:lstStyle/>
          <a:p>
            <a:r>
              <a:rPr lang="en-US" sz="3600" b="1" dirty="0">
                <a:solidFill>
                  <a:schemeClr val="accent1">
                    <a:lumMod val="75000"/>
                  </a:schemeClr>
                </a:solidFill>
              </a:rPr>
              <a:t>eQuest Job Posting Interface</a:t>
            </a:r>
          </a:p>
        </p:txBody>
      </p:sp>
      <p:sp>
        <p:nvSpPr>
          <p:cNvPr id="3" name="Content Placeholder 2"/>
          <p:cNvSpPr>
            <a:spLocks noGrp="1"/>
          </p:cNvSpPr>
          <p:nvPr>
            <p:ph idx="1"/>
          </p:nvPr>
        </p:nvSpPr>
        <p:spPr>
          <a:xfrm>
            <a:off x="533400" y="1401866"/>
            <a:ext cx="8229600" cy="5257800"/>
          </a:xfrm>
        </p:spPr>
        <p:txBody>
          <a:bodyPr>
            <a:normAutofit/>
          </a:bodyPr>
          <a:lstStyle/>
          <a:p>
            <a:pPr marL="0" indent="0">
              <a:buNone/>
            </a:pPr>
            <a:endParaRPr lang="en-US" dirty="0"/>
          </a:p>
          <a:p>
            <a:pPr lvl="1">
              <a:buNone/>
            </a:pP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31" y="869351"/>
            <a:ext cx="8382000" cy="59886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58458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600" b="1" dirty="0">
                <a:solidFill>
                  <a:schemeClr val="accent1">
                    <a:lumMod val="75000"/>
                  </a:schemeClr>
                </a:solidFill>
              </a:rPr>
              <a:t>eQuest Job Posting Interface</a:t>
            </a:r>
          </a:p>
        </p:txBody>
      </p:sp>
      <p:sp>
        <p:nvSpPr>
          <p:cNvPr id="3" name="Content Placeholder 2"/>
          <p:cNvSpPr>
            <a:spLocks noGrp="1"/>
          </p:cNvSpPr>
          <p:nvPr>
            <p:ph idx="1"/>
          </p:nvPr>
        </p:nvSpPr>
        <p:spPr>
          <a:xfrm>
            <a:off x="533400" y="1401866"/>
            <a:ext cx="8229600" cy="5257800"/>
          </a:xfrm>
        </p:spPr>
        <p:txBody>
          <a:bodyPr>
            <a:normAutofit/>
          </a:bodyPr>
          <a:lstStyle/>
          <a:p>
            <a:pPr marL="0" indent="0">
              <a:buNone/>
            </a:pPr>
            <a:endParaRPr lang="en-US" dirty="0"/>
          </a:p>
          <a:p>
            <a:pPr lvl="1">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223493"/>
            <a:ext cx="9026488" cy="48725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a:extLst>
              <a:ext uri="{FF2B5EF4-FFF2-40B4-BE49-F238E27FC236}">
                <a16:creationId xmlns:a16="http://schemas.microsoft.com/office/drawing/2014/main" id="{5CEF72B0-8A81-D0B7-7B26-DCD5AF298BF5}"/>
              </a:ext>
            </a:extLst>
          </p:cNvPr>
          <p:cNvSpPr/>
          <p:nvPr/>
        </p:nvSpPr>
        <p:spPr>
          <a:xfrm>
            <a:off x="5791200" y="3733800"/>
            <a:ext cx="2590800" cy="6096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1973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781800" y="762000"/>
            <a:ext cx="23622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838200" y="894576"/>
            <a:ext cx="7772400" cy="5447645"/>
          </a:xfrm>
          <a:prstGeom prst="rect">
            <a:avLst/>
          </a:prstGeom>
        </p:spPr>
        <p:txBody>
          <a:bodyPr wrap="square">
            <a:spAutoFit/>
          </a:bodyPr>
          <a:lstStyle/>
          <a:p>
            <a:r>
              <a:rPr lang="en-US" sz="4400" b="1" dirty="0">
                <a:solidFill>
                  <a:schemeClr val="accent1">
                    <a:lumMod val="75000"/>
                  </a:schemeClr>
                </a:solidFill>
              </a:rPr>
              <a:t>What eQuest Does With Job</a:t>
            </a:r>
          </a:p>
          <a:p>
            <a:endParaRPr lang="en-US" sz="2000" b="1" dirty="0">
              <a:solidFill>
                <a:schemeClr val="accent1">
                  <a:lumMod val="75000"/>
                </a:schemeClr>
              </a:solidFill>
            </a:endParaRPr>
          </a:p>
          <a:p>
            <a:pPr marL="342900" indent="-342900">
              <a:buFont typeface="Arial" panose="020B0604020202020204" pitchFamily="34" charset="0"/>
              <a:buChar char="•"/>
            </a:pPr>
            <a:r>
              <a:rPr lang="en-US" sz="2800" dirty="0"/>
              <a:t> Listed at the local American Job Center </a:t>
            </a:r>
          </a:p>
          <a:p>
            <a:pPr marL="800100" lvl="1" indent="-342900">
              <a:buFontTx/>
              <a:buChar char="-"/>
            </a:pPr>
            <a:r>
              <a:rPr lang="en-US" sz="2000" dirty="0"/>
              <a:t>Known also as the Employment Service Delivery System or ESDS, jobs go directly to the local offices and desks of many Employment Development Representatives for workforce development in compliance with VEEVRAA. </a:t>
            </a:r>
          </a:p>
          <a:p>
            <a:pPr lvl="1"/>
            <a:endParaRPr lang="en-US" sz="2000" dirty="0"/>
          </a:p>
          <a:p>
            <a:pPr marL="457200" indent="-457200">
              <a:buFont typeface="Arial" panose="020B0604020202020204" pitchFamily="34" charset="0"/>
              <a:buChar char="•"/>
            </a:pPr>
            <a:r>
              <a:rPr lang="en-US" sz="2800" dirty="0"/>
              <a:t>Sent via job feed to Diversity Boards</a:t>
            </a:r>
          </a:p>
          <a:p>
            <a:pPr marL="800100" lvl="1" indent="-342900">
              <a:buFontTx/>
              <a:buChar char="-"/>
            </a:pPr>
            <a:r>
              <a:rPr lang="en-US" sz="2000" dirty="0"/>
              <a:t>Boards are tailored to fit OFCCP guidelines on minority, disability and veteran hiring.</a:t>
            </a:r>
          </a:p>
          <a:p>
            <a:pPr lvl="1"/>
            <a:endParaRPr lang="en-US" sz="2000" dirty="0"/>
          </a:p>
          <a:p>
            <a:pPr marL="457200" indent="-457200">
              <a:buFont typeface="Arial" panose="020B0604020202020204" pitchFamily="34" charset="0"/>
              <a:buChar char="•"/>
            </a:pPr>
            <a:r>
              <a:rPr lang="en-US" sz="2800" dirty="0"/>
              <a:t>Sent via email to Local Outreach Contacts.</a:t>
            </a:r>
          </a:p>
          <a:p>
            <a:pPr marL="800100" lvl="1" indent="-342900">
              <a:buFontTx/>
              <a:buChar char="-"/>
            </a:pPr>
            <a:r>
              <a:rPr lang="en-US" sz="2000" dirty="0"/>
              <a:t>Non-profits, colleges/vocational institutions and local career centers within </a:t>
            </a:r>
            <a:r>
              <a:rPr lang="en-US" sz="2000"/>
              <a:t>a 50 </a:t>
            </a:r>
            <a:r>
              <a:rPr lang="en-US" sz="2000" dirty="0"/>
              <a:t>mile radius of the posting zip code.</a:t>
            </a:r>
          </a:p>
        </p:txBody>
      </p:sp>
    </p:spTree>
    <p:extLst>
      <p:ext uri="{BB962C8B-B14F-4D97-AF65-F5344CB8AC3E}">
        <p14:creationId xmlns:p14="http://schemas.microsoft.com/office/powerpoint/2010/main" val="929123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600" b="1" dirty="0">
                <a:solidFill>
                  <a:schemeClr val="accent1">
                    <a:lumMod val="75000"/>
                  </a:schemeClr>
                </a:solidFill>
              </a:rPr>
              <a:t>eQuest Job Posting Interface</a:t>
            </a:r>
          </a:p>
        </p:txBody>
      </p:sp>
      <p:sp>
        <p:nvSpPr>
          <p:cNvPr id="3" name="Content Placeholder 2"/>
          <p:cNvSpPr>
            <a:spLocks noGrp="1"/>
          </p:cNvSpPr>
          <p:nvPr>
            <p:ph idx="1"/>
          </p:nvPr>
        </p:nvSpPr>
        <p:spPr>
          <a:xfrm>
            <a:off x="533400" y="1401866"/>
            <a:ext cx="8229600" cy="5257800"/>
          </a:xfrm>
        </p:spPr>
        <p:txBody>
          <a:bodyPr>
            <a:normAutofit/>
          </a:bodyPr>
          <a:lstStyle/>
          <a:p>
            <a:pPr marL="0" indent="0">
              <a:buNone/>
            </a:pPr>
            <a:endParaRPr lang="en-US" dirty="0"/>
          </a:p>
          <a:p>
            <a:pPr lvl="1">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223493"/>
            <a:ext cx="9026488" cy="48725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a:extLst>
              <a:ext uri="{FF2B5EF4-FFF2-40B4-BE49-F238E27FC236}">
                <a16:creationId xmlns:a16="http://schemas.microsoft.com/office/drawing/2014/main" id="{5CEF72B0-8A81-D0B7-7B26-DCD5AF298BF5}"/>
              </a:ext>
            </a:extLst>
          </p:cNvPr>
          <p:cNvSpPr/>
          <p:nvPr/>
        </p:nvSpPr>
        <p:spPr>
          <a:xfrm>
            <a:off x="5791200" y="3733800"/>
            <a:ext cx="2590800" cy="6096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7A451594-DF5C-996D-E968-1995C0B55338}"/>
              </a:ext>
            </a:extLst>
          </p:cNvPr>
          <p:cNvGrpSpPr/>
          <p:nvPr/>
        </p:nvGrpSpPr>
        <p:grpSpPr>
          <a:xfrm>
            <a:off x="0" y="671288"/>
            <a:ext cx="9144000" cy="6186712"/>
            <a:chOff x="-136549" y="301483"/>
            <a:chExt cx="8994098" cy="5365512"/>
          </a:xfrm>
        </p:grpSpPr>
        <p:pic>
          <p:nvPicPr>
            <p:cNvPr id="6" name="Picture 5">
              <a:extLst>
                <a:ext uri="{FF2B5EF4-FFF2-40B4-BE49-F238E27FC236}">
                  <a16:creationId xmlns:a16="http://schemas.microsoft.com/office/drawing/2014/main" id="{204D2B55-2EA1-A6E0-79E6-1DF9518F996A}"/>
                </a:ext>
              </a:extLst>
            </p:cNvPr>
            <p:cNvPicPr>
              <a:picLocks noChangeAspect="1"/>
            </p:cNvPicPr>
            <p:nvPr/>
          </p:nvPicPr>
          <p:blipFill>
            <a:blip r:embed="rId3">
              <a:extLst>
                <a:ext uri="{28A0092B-C50C-407E-A947-70E740481C1C}">
                  <a14:useLocalDpi xmlns:a14="http://schemas.microsoft.com/office/drawing/2010/main" val="0"/>
                </a:ext>
              </a:extLst>
            </a:blip>
            <a:srcRect t="35098"/>
            <a:stretch/>
          </p:blipFill>
          <p:spPr>
            <a:xfrm>
              <a:off x="-136549" y="1595098"/>
              <a:ext cx="8994098" cy="4071897"/>
            </a:xfrm>
            <a:prstGeom prst="rect">
              <a:avLst/>
            </a:prstGeom>
          </p:spPr>
        </p:pic>
        <p:pic>
          <p:nvPicPr>
            <p:cNvPr id="7" name="Picture 6">
              <a:extLst>
                <a:ext uri="{FF2B5EF4-FFF2-40B4-BE49-F238E27FC236}">
                  <a16:creationId xmlns:a16="http://schemas.microsoft.com/office/drawing/2014/main" id="{11769801-9567-4294-808E-869DB6DF6EDC}"/>
                </a:ext>
              </a:extLst>
            </p:cNvPr>
            <p:cNvPicPr>
              <a:picLocks noChangeAspect="1"/>
            </p:cNvPicPr>
            <p:nvPr/>
          </p:nvPicPr>
          <p:blipFill>
            <a:blip r:embed="rId3">
              <a:extLst>
                <a:ext uri="{28A0092B-C50C-407E-A947-70E740481C1C}">
                  <a14:useLocalDpi xmlns:a14="http://schemas.microsoft.com/office/drawing/2010/main" val="0"/>
                </a:ext>
              </a:extLst>
            </a:blip>
            <a:srcRect t="1256" b="78044"/>
            <a:stretch/>
          </p:blipFill>
          <p:spPr>
            <a:xfrm>
              <a:off x="-136549" y="301483"/>
              <a:ext cx="8994098" cy="1298717"/>
            </a:xfrm>
            <a:prstGeom prst="rect">
              <a:avLst/>
            </a:prstGeom>
          </p:spPr>
        </p:pic>
      </p:grpSp>
    </p:spTree>
    <p:extLst>
      <p:ext uri="{BB962C8B-B14F-4D97-AF65-F5344CB8AC3E}">
        <p14:creationId xmlns:p14="http://schemas.microsoft.com/office/powerpoint/2010/main" val="3799531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609600" y="2136339"/>
            <a:ext cx="7772400" cy="3477875"/>
          </a:xfrm>
          <a:prstGeom prst="rect">
            <a:avLst/>
          </a:prstGeom>
        </p:spPr>
        <p:txBody>
          <a:bodyPr wrap="square">
            <a:spAutoFit/>
          </a:bodyPr>
          <a:lstStyle/>
          <a:p>
            <a:pPr algn="ctr"/>
            <a:r>
              <a:rPr lang="en-US" sz="4000" b="1" dirty="0"/>
              <a:t>Maurice Dowdell</a:t>
            </a:r>
          </a:p>
          <a:p>
            <a:pPr algn="ctr"/>
            <a:r>
              <a:rPr lang="en-US" dirty="0"/>
              <a:t>	        </a:t>
            </a:r>
          </a:p>
          <a:p>
            <a:pPr algn="ctr"/>
            <a:r>
              <a:rPr lang="en-US" dirty="0"/>
              <a:t>	         </a:t>
            </a:r>
          </a:p>
          <a:p>
            <a:pPr algn="ctr"/>
            <a:endParaRPr lang="en-US" dirty="0"/>
          </a:p>
          <a:p>
            <a:pPr algn="ctr"/>
            <a:endParaRPr lang="en-US" dirty="0"/>
          </a:p>
          <a:p>
            <a:pPr algn="ctr"/>
            <a:endParaRPr lang="en-US" dirty="0"/>
          </a:p>
          <a:p>
            <a:pPr algn="ctr"/>
            <a:r>
              <a:rPr lang="en-US" b="1" dirty="0" err="1"/>
              <a:t>eQuest</a:t>
            </a:r>
            <a:r>
              <a:rPr lang="en-US" b="1" dirty="0"/>
              <a:t> Compliance</a:t>
            </a:r>
          </a:p>
          <a:p>
            <a:pPr algn="ctr"/>
            <a:r>
              <a:rPr lang="de-DE" dirty="0"/>
              <a:t>T: </a:t>
            </a:r>
            <a:r>
              <a:rPr lang="en-US" dirty="0"/>
              <a:t>925.275-2417</a:t>
            </a:r>
            <a:r>
              <a:rPr lang="de-DE" dirty="0"/>
              <a:t>|F: 925.275.3102</a:t>
            </a:r>
          </a:p>
          <a:p>
            <a:pPr algn="ctr"/>
            <a:r>
              <a:rPr lang="de-DE" dirty="0"/>
              <a:t>E: </a:t>
            </a:r>
            <a:r>
              <a:rPr lang="de-DE" dirty="0">
                <a:hlinkClick r:id="rId2"/>
              </a:rPr>
              <a:t>maurice @equest.com</a:t>
            </a:r>
            <a:r>
              <a:rPr lang="de-DE" dirty="0"/>
              <a:t>   </a:t>
            </a:r>
          </a:p>
          <a:p>
            <a:pPr algn="ctr"/>
            <a:endParaRPr lang="en-US" dirty="0"/>
          </a:p>
          <a:p>
            <a:pPr algn="ctr"/>
            <a:endParaRPr lang="en-US" dirty="0"/>
          </a:p>
        </p:txBody>
      </p:sp>
      <p:sp>
        <p:nvSpPr>
          <p:cNvPr id="3" name="Title 1"/>
          <p:cNvSpPr txBox="1">
            <a:spLocks/>
          </p:cNvSpPr>
          <p:nvPr/>
        </p:nvSpPr>
        <p:spPr>
          <a:xfrm>
            <a:off x="457200" y="152400"/>
            <a:ext cx="8229600" cy="9906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Contact Information</a:t>
            </a: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10669" r="10720"/>
          <a:stretch/>
        </p:blipFill>
        <p:spPr>
          <a:xfrm>
            <a:off x="3657600" y="2877044"/>
            <a:ext cx="1676400" cy="1199555"/>
          </a:xfrm>
          <a:prstGeom prst="rect">
            <a:avLst/>
          </a:prstGeom>
        </p:spPr>
      </p:pic>
    </p:spTree>
    <p:extLst>
      <p:ext uri="{BB962C8B-B14F-4D97-AF65-F5344CB8AC3E}">
        <p14:creationId xmlns:p14="http://schemas.microsoft.com/office/powerpoint/2010/main" val="2276119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16409</TotalTime>
  <Words>325</Words>
  <Application>Microsoft Office PowerPoint</Application>
  <PresentationFormat>On-screen Show (4:3)</PresentationFormat>
  <Paragraphs>43</Paragraphs>
  <Slides>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eQuest’s OFCCP Compliance &amp; Diversity Solutions   Audit Protection </vt:lpstr>
      <vt:lpstr>PowerPoint Presentation</vt:lpstr>
      <vt:lpstr>OFCCP Regulations</vt:lpstr>
      <vt:lpstr>eQuest Job Posting Interface</vt:lpstr>
      <vt:lpstr>eQuest Job Posting Interface</vt:lpstr>
      <vt:lpstr>PowerPoint Presentation</vt:lpstr>
      <vt:lpstr>eQuest Job Posting Interface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May</dc:creator>
  <cp:lastModifiedBy>Maurice Dowdell</cp:lastModifiedBy>
  <cp:revision>254</cp:revision>
  <cp:lastPrinted>2016-03-15T16:21:46Z</cp:lastPrinted>
  <dcterms:created xsi:type="dcterms:W3CDTF">2012-03-08T21:54:34Z</dcterms:created>
  <dcterms:modified xsi:type="dcterms:W3CDTF">2025-03-27T15:27:32Z</dcterms:modified>
</cp:coreProperties>
</file>